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69" r:id="rId3"/>
    <p:sldId id="265" r:id="rId4"/>
    <p:sldId id="270" r:id="rId5"/>
    <p:sldId id="267" r:id="rId6"/>
    <p:sldId id="268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1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EFDAF-45C3-45F4-B283-75EA381B84C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BC7B-3D47-472F-BBAB-EDF44282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71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8B42B-2448-48C4-4DDE-574FA31F9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90C5A-78D1-52CF-3B22-9B69DB916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DFF061-83FC-CAB6-43B0-2E52C424E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C6759-ABB7-125F-0ECA-948E631A0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BC7B-3D47-472F-BBAB-EDF4428203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BC7B-3D47-472F-BBAB-EDF4428203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9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5F11C-F63A-89FB-D4E9-31582A76D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59E2F8-FC7A-48F3-5FAD-F4B8E5F12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8817A3-F929-F053-FBBF-894E6CAC1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B2545-6618-7E4B-FAB7-E26BC7115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BC7B-3D47-472F-BBAB-EDF4428203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15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0E003-9726-8DC2-BA94-49F208B85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0A4668-F62A-08B8-EDED-36770B7F8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813B68-B249-4FC3-3141-B827F333E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6DB4-8683-C10C-D36B-2A8BABBDF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BC7B-3D47-472F-BBAB-EDF4428203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0D80-1A38-BBCC-8B4C-4B5A8F34E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D47AF-2C37-E016-B4D0-9B481F2C7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BA495-A973-EA56-8582-0F37AF5C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90288-66C9-4E0A-44A0-3B7A4899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6544F-4A76-86A0-2D5E-42F42CB8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0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80A4-14BC-C1E1-1FBD-5CB35D5F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CD474-9F11-6B0F-2DAD-F1E6DDA3D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80A80-DD01-C8D3-808B-DD86AA1E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4BCCE-0AFA-C112-077E-EBBE6063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E1EBE-554C-DE95-3BFF-42AADB20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9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4EE743-187B-5A1E-D182-F4BFC5BD4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0593D-3CD9-8B73-DDD5-FA4337783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64322-2D6A-75EC-2B6B-36031FEB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2237-1F19-A75D-A19F-059D08AA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2E559-D1ED-EDE3-9808-D38725E6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1EC9-9C98-4269-9652-447D2E39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6431-B2F7-4251-FFCB-EDD3F7C8F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8599E-31D9-B8EE-18E4-58806E1E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919D-8C51-EBEF-B09D-4265C614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25464-C3B5-F742-E420-AE94CCE9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4D2F-8373-FFF8-1344-2233615E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6A8A8-48ED-2031-C8B2-29AB11A4D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C0DF8-C572-D332-F861-6D34911C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987C7-E68C-AB1F-6A59-6C2C876C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6D819-6167-4156-3176-8D772C6C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4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8FAC-2E53-F5F7-658A-C66E2CAC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A5A9-CC76-6474-8824-6F0116C1C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6146A-359A-55F9-6C65-6F75A4E64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BCF0A-7497-37B5-1521-F19D160F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D138D-C87D-E03C-D34E-E5691AFB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12700-D3A4-0215-A304-1D1EBBDC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1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939A-5130-B44E-B150-F98FAD6A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A9AC8-2BCA-4918-7008-821CDB88A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6DC51-0E09-10A3-6087-FDC83D1EA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3812C-9990-D89F-7FD1-D0E361A50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7C9236-88AB-10F4-2FDA-B724DD117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A3748-A824-DCAE-0F18-F355A8A5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5E92C-179F-602C-AC23-DC3E4619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E9DFBC-342D-4BCE-15BB-8F70EEEA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4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A9A3-F373-4289-7E28-3595278E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0AFA01-D63A-8A79-6331-6B4B0ECD8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462A4-C68B-B40A-D6E8-85E9AEC85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1DBE6-C075-FE85-FFE9-173C690E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1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AB57C-D882-88B2-762B-9214F8D1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DB6BD-205D-236C-3451-518C4962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F9D2B-26A5-C4AC-1FAE-39320258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6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8CB5-BB6F-6BEC-754A-40A7620EB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6073-77E3-B86D-D2E2-48A7A018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44382-F4A3-1A26-483F-A07C0EF70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0DC55-3350-EC38-DF1D-92F9980F0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E0CC4-A62A-5380-0A14-5262167F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B36D6-491A-0866-E05C-1511DD97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98FA-28B0-0BD4-C9F7-64FB1B42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84CC82-F6B6-2CB3-3B65-DAA4F6927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728DD-843A-6654-5C20-429F150D7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4D6C9-DA8F-FEE0-1DF9-52ED174C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33ED8-8526-A73D-8321-C23AD732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4A039-05F9-F4E3-09B0-FE2CA358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8C555-6C16-B0B2-D73F-6F1326D0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8B635-9170-2A7F-5381-0E455310F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EC3E3-48C0-1698-9C75-1BB481FBE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924BD8-7198-4AB3-9EBE-24165583C06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30364-6718-EAB0-726D-C98945CB2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BD9C-EF78-9428-45AB-EF31729DD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CF8256-67F5-40D5-9205-17B57FE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7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online.lifeliqe.com/app/scene/v_esmi_mesic?p=part_cele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71501" y="203622"/>
            <a:ext cx="2459867" cy="324017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2052" spc="-6" dirty="0">
                <a:solidFill>
                  <a:srgbClr val="FFFFFF"/>
                </a:solidFill>
                <a:latin typeface="Source Sans Pro Light"/>
                <a:cs typeface="Source Sans Pro Light"/>
              </a:rPr>
              <a:t>Duration: </a:t>
            </a:r>
            <a:r>
              <a:rPr lang="cs-CZ" sz="2052" spc="-6" dirty="0">
                <a:solidFill>
                  <a:srgbClr val="FFFFFF"/>
                </a:solidFill>
                <a:latin typeface="Source Sans Pro Light"/>
                <a:cs typeface="Source Sans Pro Light"/>
              </a:rPr>
              <a:t>105</a:t>
            </a:r>
            <a:r>
              <a:rPr sz="2052" spc="-32" dirty="0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r>
              <a:rPr sz="2052" dirty="0">
                <a:solidFill>
                  <a:srgbClr val="FFFFFF"/>
                </a:solidFill>
                <a:latin typeface="Source Sans Pro Light"/>
                <a:cs typeface="Source Sans Pro Light"/>
              </a:rPr>
              <a:t>min</a:t>
            </a:r>
            <a:endParaRPr sz="2052" dirty="0">
              <a:latin typeface="Source Sans Pro Light"/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03663" y="154753"/>
            <a:ext cx="3591576" cy="372541"/>
          </a:xfrm>
          <a:prstGeom prst="rect">
            <a:avLst/>
          </a:prstGeom>
          <a:noFill/>
        </p:spPr>
        <p:txBody>
          <a:bodyPr vert="horz" wrap="square" lIns="0" tIns="56200" rIns="0" bIns="0" rtlCol="0">
            <a:spAutoFit/>
          </a:bodyPr>
          <a:lstStyle/>
          <a:p>
            <a:pPr marL="317636">
              <a:spcBef>
                <a:spcPts val="442"/>
              </a:spcBef>
            </a:pPr>
            <a:r>
              <a:rPr lang="cs-CZ" sz="2052" spc="-6" dirty="0">
                <a:solidFill>
                  <a:srgbClr val="FFFFFF"/>
                </a:solidFill>
                <a:latin typeface="Source Sans Pro Light"/>
                <a:cs typeface="Source Sans Pro Light"/>
              </a:rPr>
              <a:t>Middle</a:t>
            </a:r>
            <a:r>
              <a:rPr sz="2052" spc="-6" dirty="0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r>
              <a:rPr sz="2052" dirty="0">
                <a:solidFill>
                  <a:srgbClr val="FFFFFF"/>
                </a:solidFill>
                <a:latin typeface="Source Sans Pro Light"/>
                <a:cs typeface="Source Sans Pro Light"/>
              </a:rPr>
              <a:t>School</a:t>
            </a:r>
            <a:endParaRPr sz="2052" dirty="0">
              <a:latin typeface="Source Sans Pro Light"/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3563" y="154753"/>
            <a:ext cx="3591576" cy="372541"/>
          </a:xfrm>
          <a:prstGeom prst="rect">
            <a:avLst/>
          </a:prstGeom>
          <a:noFill/>
        </p:spPr>
        <p:txBody>
          <a:bodyPr vert="horz" wrap="square" lIns="0" tIns="56200" rIns="0" bIns="0" rtlCol="0">
            <a:spAutoFit/>
          </a:bodyPr>
          <a:lstStyle/>
          <a:p>
            <a:pPr marL="260624">
              <a:spcBef>
                <a:spcPts val="442"/>
              </a:spcBef>
            </a:pPr>
            <a:r>
              <a:rPr sz="2052" spc="-3" dirty="0">
                <a:solidFill>
                  <a:srgbClr val="FFFFFF"/>
                </a:solidFill>
                <a:latin typeface="Source Sans Pro Light"/>
                <a:cs typeface="Source Sans Pro Light"/>
              </a:rPr>
              <a:t>Grades: </a:t>
            </a:r>
            <a:r>
              <a:rPr lang="cs-CZ" sz="2052" spc="-3" dirty="0">
                <a:solidFill>
                  <a:srgbClr val="FFFFFF"/>
                </a:solidFill>
                <a:latin typeface="Source Sans Pro Light"/>
                <a:cs typeface="Source Sans Pro Light"/>
              </a:rPr>
              <a:t>6</a:t>
            </a:r>
            <a:r>
              <a:rPr sz="2052" dirty="0">
                <a:solidFill>
                  <a:srgbClr val="FFFFFF"/>
                </a:solidFill>
                <a:latin typeface="Source Sans Pro Light"/>
                <a:cs typeface="Source Sans Pro Light"/>
              </a:rPr>
              <a:t> -</a:t>
            </a:r>
            <a:r>
              <a:rPr sz="2052" spc="-10" dirty="0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r>
              <a:rPr lang="cs-CZ" sz="2052" dirty="0">
                <a:solidFill>
                  <a:srgbClr val="FFFFFF"/>
                </a:solidFill>
                <a:latin typeface="Source Sans Pro Light"/>
                <a:cs typeface="Source Sans Pro Light"/>
              </a:rPr>
              <a:t>8</a:t>
            </a:r>
            <a:endParaRPr sz="2052" dirty="0">
              <a:latin typeface="Source Sans Pro Light"/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05549" y="203623"/>
            <a:ext cx="1786142" cy="324017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2052" spc="-10">
                <a:solidFill>
                  <a:srgbClr val="FFFFFF"/>
                </a:solidFill>
                <a:latin typeface="Source Sans Pro Light"/>
                <a:cs typeface="Source Sans Pro Light"/>
              </a:rPr>
              <a:t>CCSS,</a:t>
            </a:r>
            <a:r>
              <a:rPr sz="2052" spc="-35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r>
              <a:rPr sz="2052" spc="3">
                <a:solidFill>
                  <a:srgbClr val="FFFFFF"/>
                </a:solidFill>
                <a:latin typeface="Source Sans Pro Light"/>
                <a:cs typeface="Source Sans Pro Light"/>
              </a:rPr>
              <a:t>NGSS</a:t>
            </a:r>
            <a:endParaRPr sz="2052">
              <a:latin typeface="Source Sans Pro Light"/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2403639"/>
            <a:ext cx="12191887" cy="4454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8" name="object 18"/>
          <p:cNvSpPr txBox="1"/>
          <p:nvPr/>
        </p:nvSpPr>
        <p:spPr>
          <a:xfrm>
            <a:off x="0" y="237069"/>
            <a:ext cx="12078119" cy="56222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784316" marR="3258" indent="-776579" algn="ctr">
              <a:spcBef>
                <a:spcPts val="64"/>
              </a:spcBef>
            </a:pPr>
            <a:r>
              <a:rPr lang="en-US" sz="3600" spc="-3" dirty="0">
                <a:solidFill>
                  <a:schemeClr val="accent6"/>
                </a:solidFill>
                <a:latin typeface="Source Sans Pro"/>
                <a:cs typeface="Source Sans Pro"/>
              </a:rPr>
              <a:t>Green After the Flames :</a:t>
            </a:r>
            <a:r>
              <a:rPr lang="en-US" sz="3600" i="1" spc="-3" dirty="0">
                <a:solidFill>
                  <a:schemeClr val="accent6"/>
                </a:solidFill>
                <a:latin typeface="Source Sans Pro"/>
                <a:cs typeface="Source Sans Pro"/>
              </a:rPr>
              <a:t> </a:t>
            </a:r>
            <a:r>
              <a:rPr lang="en-US" sz="3600" i="1" spc="-3" dirty="0">
                <a:solidFill>
                  <a:schemeClr val="tx2">
                    <a:lumMod val="50000"/>
                    <a:lumOff val="50000"/>
                  </a:schemeClr>
                </a:solidFill>
                <a:latin typeface="Source Sans Pro"/>
                <a:cs typeface="Source Sans Pro"/>
              </a:rPr>
              <a:t>How the Planet Recovers</a:t>
            </a:r>
            <a:endParaRPr lang="cs-CZ" sz="3600" i="1" dirty="0">
              <a:solidFill>
                <a:schemeClr val="tx2">
                  <a:lumMod val="50000"/>
                  <a:lumOff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1436790" y="303633"/>
            <a:ext cx="9390074" cy="457554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sz="1154"/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D846C23E-BBE8-4460-A37B-B5ADE4B4C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315" y="1392883"/>
            <a:ext cx="4929417" cy="4929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145A23-3B61-AFEE-54A5-CA0805F5BD5A}"/>
              </a:ext>
            </a:extLst>
          </p:cNvPr>
          <p:cNvSpPr txBox="1"/>
          <p:nvPr/>
        </p:nvSpPr>
        <p:spPr>
          <a:xfrm>
            <a:off x="108793" y="5204408"/>
            <a:ext cx="669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	Presented by:</a:t>
            </a:r>
            <a:br>
              <a:rPr lang="en-US" sz="2000" dirty="0"/>
            </a:br>
            <a:r>
              <a:rPr lang="en-US" sz="2000" dirty="0"/>
              <a:t>	Bruce Pitt  | Abraham Saenz  | Ashish Khatri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38863-C230-C6AE-330E-35A0C29E340D}"/>
              </a:ext>
            </a:extLst>
          </p:cNvPr>
          <p:cNvSpPr txBox="1"/>
          <p:nvPr/>
        </p:nvSpPr>
        <p:spPr>
          <a:xfrm>
            <a:off x="1085221" y="1999622"/>
            <a:ext cx="54080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4000" b="1" dirty="0"/>
              <a:t>Animation Celebration of Terra Satellite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6A86B-09CB-35F3-0BC4-9B28AF6B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8">
            <a:extLst>
              <a:ext uri="{FF2B5EF4-FFF2-40B4-BE49-F238E27FC236}">
                <a16:creationId xmlns:a16="http://schemas.microsoft.com/office/drawing/2014/main" id="{C0E28347-21D9-3A5B-4F94-CF77801BF313}"/>
              </a:ext>
            </a:extLst>
          </p:cNvPr>
          <p:cNvSpPr txBox="1">
            <a:spLocks/>
          </p:cNvSpPr>
          <p:nvPr/>
        </p:nvSpPr>
        <p:spPr>
          <a:xfrm>
            <a:off x="1" y="237069"/>
            <a:ext cx="11947490" cy="43911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784316" marR="3258" indent="-776579" algn="ctr">
              <a:spcBef>
                <a:spcPts val="64"/>
              </a:spcBef>
            </a:pPr>
            <a:r>
              <a:rPr lang="en-US" sz="2800" spc="-3" dirty="0">
                <a:solidFill>
                  <a:schemeClr val="accent6"/>
                </a:solidFill>
                <a:latin typeface="Source Sans Pro"/>
                <a:cs typeface="Source Sans Pro"/>
              </a:rPr>
              <a:t>Green After the Flames :</a:t>
            </a:r>
            <a:r>
              <a:rPr lang="en-US" sz="2800" i="1" spc="-3" dirty="0">
                <a:solidFill>
                  <a:schemeClr val="accent6"/>
                </a:solidFill>
                <a:latin typeface="Source Sans Pro"/>
                <a:cs typeface="Source Sans Pro"/>
              </a:rPr>
              <a:t> </a:t>
            </a:r>
            <a:r>
              <a:rPr lang="en-US" sz="2800" i="1" spc="-3" dirty="0">
                <a:solidFill>
                  <a:schemeClr val="tx2">
                    <a:lumMod val="50000"/>
                    <a:lumOff val="50000"/>
                  </a:schemeClr>
                </a:solidFill>
                <a:latin typeface="Source Sans Pro"/>
                <a:cs typeface="Source Sans Pro"/>
              </a:rPr>
              <a:t>How the Planet Recovers</a:t>
            </a:r>
            <a:endParaRPr lang="cs-CZ" sz="2800" i="1" dirty="0">
              <a:solidFill>
                <a:schemeClr val="tx2">
                  <a:lumMod val="50000"/>
                  <a:lumOff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6B72B2D6-FA1E-1068-4BB6-7626B60B35CC}"/>
              </a:ext>
            </a:extLst>
          </p:cNvPr>
          <p:cNvSpPr/>
          <p:nvPr/>
        </p:nvSpPr>
        <p:spPr>
          <a:xfrm flipV="1">
            <a:off x="2251631" y="343338"/>
            <a:ext cx="7760392" cy="378144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sz="1154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E625A-0873-1CDB-7472-49662ED3D4F1}"/>
              </a:ext>
            </a:extLst>
          </p:cNvPr>
          <p:cNvSpPr txBox="1"/>
          <p:nvPr/>
        </p:nvSpPr>
        <p:spPr>
          <a:xfrm>
            <a:off x="623007" y="1045028"/>
            <a:ext cx="81994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Gila/Whitewater-Baldy Fire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570590-3F0A-36AE-5077-C53098EEF773}"/>
              </a:ext>
            </a:extLst>
          </p:cNvPr>
          <p:cNvSpPr txBox="1">
            <a:spLocks/>
          </p:cNvSpPr>
          <p:nvPr/>
        </p:nvSpPr>
        <p:spPr>
          <a:xfrm>
            <a:off x="625514" y="2123028"/>
            <a:ext cx="10515600" cy="4391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297,000 acres burned in 2012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Forests gone,  air thick with smoke,  CO visible from space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Local communities displaced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DE6F4-075F-9DD5-2594-C80D44DACFEC}"/>
              </a:ext>
            </a:extLst>
          </p:cNvPr>
          <p:cNvSpPr txBox="1"/>
          <p:nvPr/>
        </p:nvSpPr>
        <p:spPr>
          <a:xfrm>
            <a:off x="8732019" y="4923689"/>
            <a:ext cx="2562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Fig: Whitewater </a:t>
            </a:r>
            <a:r>
              <a:rPr lang="en-US" sz="1100" i="1" dirty="0" err="1"/>
              <a:t>baldy</a:t>
            </a:r>
            <a:r>
              <a:rPr lang="en-US" sz="1100" i="1" dirty="0"/>
              <a:t> night fire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AD3542C-C893-18BB-92AB-E97E16AF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92" y="1713810"/>
            <a:ext cx="3473380" cy="32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1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8">
            <a:extLst>
              <a:ext uri="{FF2B5EF4-FFF2-40B4-BE49-F238E27FC236}">
                <a16:creationId xmlns:a16="http://schemas.microsoft.com/office/drawing/2014/main" id="{DE664103-3A76-60D3-A0CF-1F7F295414B7}"/>
              </a:ext>
            </a:extLst>
          </p:cNvPr>
          <p:cNvSpPr txBox="1">
            <a:spLocks/>
          </p:cNvSpPr>
          <p:nvPr/>
        </p:nvSpPr>
        <p:spPr>
          <a:xfrm>
            <a:off x="1" y="237069"/>
            <a:ext cx="11947490" cy="43911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784316" marR="3258" indent="-776579" algn="ctr">
              <a:spcBef>
                <a:spcPts val="64"/>
              </a:spcBef>
            </a:pPr>
            <a:r>
              <a:rPr lang="en-US" sz="2800" spc="-3" dirty="0">
                <a:solidFill>
                  <a:schemeClr val="accent6"/>
                </a:solidFill>
                <a:latin typeface="Source Sans Pro"/>
                <a:cs typeface="Source Sans Pro"/>
              </a:rPr>
              <a:t>Green After the Flames :</a:t>
            </a:r>
            <a:r>
              <a:rPr lang="en-US" sz="2800" i="1" spc="-3" dirty="0">
                <a:solidFill>
                  <a:schemeClr val="accent6"/>
                </a:solidFill>
                <a:latin typeface="Source Sans Pro"/>
                <a:cs typeface="Source Sans Pro"/>
              </a:rPr>
              <a:t> </a:t>
            </a:r>
            <a:r>
              <a:rPr lang="en-US" sz="2800" i="1" spc="-3" dirty="0">
                <a:solidFill>
                  <a:schemeClr val="tx2">
                    <a:lumMod val="50000"/>
                    <a:lumOff val="50000"/>
                  </a:schemeClr>
                </a:solidFill>
                <a:latin typeface="Source Sans Pro"/>
                <a:cs typeface="Source Sans Pro"/>
              </a:rPr>
              <a:t>How the Planet Recovers</a:t>
            </a:r>
            <a:endParaRPr lang="cs-CZ" sz="2800" i="1" dirty="0">
              <a:solidFill>
                <a:schemeClr val="tx2">
                  <a:lumMod val="50000"/>
                  <a:lumOff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68D443F7-3116-C814-D42C-45CFF08669DB}"/>
              </a:ext>
            </a:extLst>
          </p:cNvPr>
          <p:cNvSpPr/>
          <p:nvPr/>
        </p:nvSpPr>
        <p:spPr>
          <a:xfrm flipV="1">
            <a:off x="2251631" y="343338"/>
            <a:ext cx="7760392" cy="378144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sz="1154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64454-7552-5387-F898-A9041198205D}"/>
              </a:ext>
            </a:extLst>
          </p:cNvPr>
          <p:cNvSpPr txBox="1"/>
          <p:nvPr/>
        </p:nvSpPr>
        <p:spPr>
          <a:xfrm>
            <a:off x="623007" y="1045028"/>
            <a:ext cx="81994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TERRA Satellite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D68FFC-7A24-C4B6-8079-FB0CAD935F2A}"/>
              </a:ext>
            </a:extLst>
          </p:cNvPr>
          <p:cNvSpPr txBox="1">
            <a:spLocks/>
          </p:cNvSpPr>
          <p:nvPr/>
        </p:nvSpPr>
        <p:spPr>
          <a:xfrm>
            <a:off x="625514" y="2123028"/>
            <a:ext cx="10515600" cy="4391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Launched in 1999, produced data starting in 2000</a:t>
            </a:r>
          </a:p>
          <a:p>
            <a:pPr marL="0" indent="0">
              <a:buNone/>
            </a:pPr>
            <a:r>
              <a:rPr lang="en-US" sz="2000" dirty="0"/>
              <a:t>Key Instruments:</a:t>
            </a:r>
          </a:p>
          <a:p>
            <a:pPr lvl="1"/>
            <a:r>
              <a:rPr lang="en-US" sz="2000" dirty="0"/>
              <a:t>MODIS (Moderate-Resolution Imaging Spectroradiometer)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MOPITT (Measurements of Pollution in the Troposphere)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CERES (Clouds and the Earth's Radiant Energy System)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ASTER (Advanced Spaceborne Thermal Emission and Reflection Radiometer)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MISR (Multi-angle Imaging Spectro Radiometer)</a:t>
            </a:r>
          </a:p>
          <a:p>
            <a:pPr lvl="1"/>
            <a:endParaRPr lang="en-US" sz="2000" dirty="0"/>
          </a:p>
        </p:txBody>
      </p:sp>
      <p:pic>
        <p:nvPicPr>
          <p:cNvPr id="6" name="Picture 2" descr="march 7, 2011 - the international space station backgropped by a blue and white earth. - nasa terra satellite stock pictures, royalty-free photos &amp; images">
            <a:extLst>
              <a:ext uri="{FF2B5EF4-FFF2-40B4-BE49-F238E27FC236}">
                <a16:creationId xmlns:a16="http://schemas.microsoft.com/office/drawing/2014/main" id="{8E302410-706F-A9A2-8806-9967C2223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982" y="1651716"/>
            <a:ext cx="4144509" cy="2749462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A56F1-C8DC-BA81-AA59-71EB32116D45}"/>
              </a:ext>
            </a:extLst>
          </p:cNvPr>
          <p:cNvSpPr txBox="1"/>
          <p:nvPr/>
        </p:nvSpPr>
        <p:spPr>
          <a:xfrm>
            <a:off x="8772211" y="4401178"/>
            <a:ext cx="2562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Fig: TERRA Satellite</a:t>
            </a:r>
          </a:p>
        </p:txBody>
      </p:sp>
    </p:spTree>
    <p:extLst>
      <p:ext uri="{BB962C8B-B14F-4D97-AF65-F5344CB8AC3E}">
        <p14:creationId xmlns:p14="http://schemas.microsoft.com/office/powerpoint/2010/main" val="1477576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ED82C-0649-CA4F-7457-D571562C5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8">
            <a:extLst>
              <a:ext uri="{FF2B5EF4-FFF2-40B4-BE49-F238E27FC236}">
                <a16:creationId xmlns:a16="http://schemas.microsoft.com/office/drawing/2014/main" id="{6861E8A1-0984-0982-C180-DF81F6CB3406}"/>
              </a:ext>
            </a:extLst>
          </p:cNvPr>
          <p:cNvSpPr txBox="1">
            <a:spLocks/>
          </p:cNvSpPr>
          <p:nvPr/>
        </p:nvSpPr>
        <p:spPr>
          <a:xfrm>
            <a:off x="1" y="237069"/>
            <a:ext cx="11947490" cy="43911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784316" marR="3258" indent="-776579" algn="ctr">
              <a:spcBef>
                <a:spcPts val="64"/>
              </a:spcBef>
            </a:pPr>
            <a:r>
              <a:rPr lang="en-US" sz="2800" spc="-3" dirty="0">
                <a:solidFill>
                  <a:schemeClr val="accent6"/>
                </a:solidFill>
                <a:latin typeface="Source Sans Pro"/>
                <a:cs typeface="Source Sans Pro"/>
              </a:rPr>
              <a:t>Green After the Flames :</a:t>
            </a:r>
            <a:r>
              <a:rPr lang="en-US" sz="2800" i="1" spc="-3" dirty="0">
                <a:solidFill>
                  <a:schemeClr val="accent6"/>
                </a:solidFill>
                <a:latin typeface="Source Sans Pro"/>
                <a:cs typeface="Source Sans Pro"/>
              </a:rPr>
              <a:t> </a:t>
            </a:r>
            <a:r>
              <a:rPr lang="en-US" sz="2800" i="1" spc="-3" dirty="0">
                <a:solidFill>
                  <a:schemeClr val="tx2">
                    <a:lumMod val="50000"/>
                    <a:lumOff val="50000"/>
                  </a:schemeClr>
                </a:solidFill>
                <a:latin typeface="Source Sans Pro"/>
                <a:cs typeface="Source Sans Pro"/>
              </a:rPr>
              <a:t>How the Planet Recovers</a:t>
            </a:r>
            <a:endParaRPr lang="cs-CZ" sz="2800" i="1" dirty="0">
              <a:solidFill>
                <a:schemeClr val="tx2">
                  <a:lumMod val="50000"/>
                  <a:lumOff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A0574CEB-F14A-8D39-9765-3F5BF3292C1E}"/>
              </a:ext>
            </a:extLst>
          </p:cNvPr>
          <p:cNvSpPr/>
          <p:nvPr/>
        </p:nvSpPr>
        <p:spPr>
          <a:xfrm flipV="1">
            <a:off x="2251631" y="343338"/>
            <a:ext cx="7760392" cy="378144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sz="1154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417C9-2838-4C7E-0137-E291BEFA33A8}"/>
              </a:ext>
            </a:extLst>
          </p:cNvPr>
          <p:cNvSpPr txBox="1"/>
          <p:nvPr/>
        </p:nvSpPr>
        <p:spPr>
          <a:xfrm>
            <a:off x="638075" y="1222128"/>
            <a:ext cx="10671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Goal: Track fire impact and recovery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89C4AA-AA1E-8DF0-0476-682A0CCE5875}"/>
              </a:ext>
            </a:extLst>
          </p:cNvPr>
          <p:cNvSpPr txBox="1">
            <a:spLocks/>
          </p:cNvSpPr>
          <p:nvPr/>
        </p:nvSpPr>
        <p:spPr>
          <a:xfrm>
            <a:off x="354209" y="3429000"/>
            <a:ext cx="10515600" cy="4391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Fire identification: FIRMS hotspot (MODIS data)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Burn Scar Mapping:  FIRMS burn scar products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Vegetation Monitoring: NDVI/EVI from MODIS/MOD13 composites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88085-FA37-01A2-6FA7-2A4E8C0B7C47}"/>
              </a:ext>
            </a:extLst>
          </p:cNvPr>
          <p:cNvSpPr txBox="1"/>
          <p:nvPr/>
        </p:nvSpPr>
        <p:spPr>
          <a:xfrm>
            <a:off x="8430572" y="4928246"/>
            <a:ext cx="2562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Fig: Illustration of TERRA satellite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4F56CED-244B-3C12-5A44-C7EC4B6C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36" y="2183316"/>
            <a:ext cx="3549947" cy="263769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B1D71-826B-E71E-0791-4E53884A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8">
            <a:extLst>
              <a:ext uri="{FF2B5EF4-FFF2-40B4-BE49-F238E27FC236}">
                <a16:creationId xmlns:a16="http://schemas.microsoft.com/office/drawing/2014/main" id="{A0DD3396-089A-6ED3-1AE5-90488B92727B}"/>
              </a:ext>
            </a:extLst>
          </p:cNvPr>
          <p:cNvSpPr txBox="1">
            <a:spLocks/>
          </p:cNvSpPr>
          <p:nvPr/>
        </p:nvSpPr>
        <p:spPr>
          <a:xfrm>
            <a:off x="1" y="237069"/>
            <a:ext cx="11947490" cy="43911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784316" marR="3258" indent="-776579" algn="ctr">
              <a:spcBef>
                <a:spcPts val="64"/>
              </a:spcBef>
            </a:pPr>
            <a:r>
              <a:rPr lang="en-US" sz="2800" spc="-3" dirty="0">
                <a:solidFill>
                  <a:schemeClr val="accent6"/>
                </a:solidFill>
                <a:latin typeface="Source Sans Pro"/>
                <a:cs typeface="Source Sans Pro"/>
              </a:rPr>
              <a:t>Green After the Flames :</a:t>
            </a:r>
            <a:r>
              <a:rPr lang="en-US" sz="2800" i="1" spc="-3" dirty="0">
                <a:solidFill>
                  <a:schemeClr val="accent6"/>
                </a:solidFill>
                <a:latin typeface="Source Sans Pro"/>
                <a:cs typeface="Source Sans Pro"/>
              </a:rPr>
              <a:t> </a:t>
            </a:r>
            <a:r>
              <a:rPr lang="en-US" sz="2800" i="1" spc="-3" dirty="0">
                <a:solidFill>
                  <a:schemeClr val="tx2">
                    <a:lumMod val="50000"/>
                    <a:lumOff val="50000"/>
                  </a:schemeClr>
                </a:solidFill>
                <a:latin typeface="Source Sans Pro"/>
                <a:cs typeface="Source Sans Pro"/>
              </a:rPr>
              <a:t>How the Planet Recovers</a:t>
            </a:r>
            <a:endParaRPr lang="cs-CZ" sz="2800" i="1" dirty="0">
              <a:solidFill>
                <a:schemeClr val="tx2">
                  <a:lumMod val="50000"/>
                  <a:lumOff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9A98A40F-13E9-0F37-DA0D-C4FD7CD2B5BA}"/>
              </a:ext>
            </a:extLst>
          </p:cNvPr>
          <p:cNvSpPr/>
          <p:nvPr/>
        </p:nvSpPr>
        <p:spPr>
          <a:xfrm flipV="1">
            <a:off x="2251631" y="343338"/>
            <a:ext cx="7760392" cy="378144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sz="1154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9ACEA6-E004-BB11-9328-531ED79573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map of the earth&#10;&#10;AI-generated content may be incorrect.">
            <a:extLst>
              <a:ext uri="{FF2B5EF4-FFF2-40B4-BE49-F238E27FC236}">
                <a16:creationId xmlns:a16="http://schemas.microsoft.com/office/drawing/2014/main" id="{6EA3F5F1-5EAA-9566-BEC8-8F25986A4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63" y="827750"/>
            <a:ext cx="4511711" cy="264580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1125EB-5AB3-25F2-BBB1-8304C34C3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7" y="857944"/>
            <a:ext cx="4973846" cy="264580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2FC1942-0F9C-EC0A-DC1D-CD58FE6AD7C0}"/>
              </a:ext>
            </a:extLst>
          </p:cNvPr>
          <p:cNvSpPr/>
          <p:nvPr/>
        </p:nvSpPr>
        <p:spPr>
          <a:xfrm>
            <a:off x="5787851" y="2301073"/>
            <a:ext cx="308149" cy="232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1A865-1217-93EA-A579-B915B26A23C8}"/>
              </a:ext>
            </a:extLst>
          </p:cNvPr>
          <p:cNvSpPr txBox="1"/>
          <p:nvPr/>
        </p:nvSpPr>
        <p:spPr>
          <a:xfrm>
            <a:off x="1718268" y="3503747"/>
            <a:ext cx="3928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Fig: Satellite view of Gila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E531E-AC35-1DC9-CE98-449C0063B68F}"/>
              </a:ext>
            </a:extLst>
          </p:cNvPr>
          <p:cNvSpPr txBox="1"/>
          <p:nvPr/>
        </p:nvSpPr>
        <p:spPr>
          <a:xfrm>
            <a:off x="6945085" y="3505486"/>
            <a:ext cx="3928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Fig: Fire detection in the map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55D7F45-CEB7-FACE-9806-025FD265537C}"/>
              </a:ext>
            </a:extLst>
          </p:cNvPr>
          <p:cNvSpPr/>
          <p:nvPr/>
        </p:nvSpPr>
        <p:spPr>
          <a:xfrm>
            <a:off x="8410052" y="3811485"/>
            <a:ext cx="180870" cy="2474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map of mountains with white text&#10;&#10;AI-generated content may be incorrect.">
            <a:extLst>
              <a:ext uri="{FF2B5EF4-FFF2-40B4-BE49-F238E27FC236}">
                <a16:creationId xmlns:a16="http://schemas.microsoft.com/office/drawing/2014/main" id="{FF21F152-111C-9894-E94F-2ACC4B9E7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76" y="4119262"/>
            <a:ext cx="4973846" cy="25478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C1877F-C23F-FB62-A422-A78B0E19A515}"/>
              </a:ext>
            </a:extLst>
          </p:cNvPr>
          <p:cNvSpPr txBox="1"/>
          <p:nvPr/>
        </p:nvSpPr>
        <p:spPr>
          <a:xfrm>
            <a:off x="7109209" y="6618372"/>
            <a:ext cx="3928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Fig: Burn scars in the map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0B5C6DB-D94C-3488-4930-2A463433C49B}"/>
              </a:ext>
            </a:extLst>
          </p:cNvPr>
          <p:cNvSpPr/>
          <p:nvPr/>
        </p:nvSpPr>
        <p:spPr>
          <a:xfrm rot="10800000">
            <a:off x="5787850" y="5393171"/>
            <a:ext cx="308149" cy="232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map of a mountain range">
            <a:extLst>
              <a:ext uri="{FF2B5EF4-FFF2-40B4-BE49-F238E27FC236}">
                <a16:creationId xmlns:a16="http://schemas.microsoft.com/office/drawing/2014/main" id="{C5E1F64D-C855-3FB0-DE9F-7E71F9E46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63" y="4119262"/>
            <a:ext cx="4511711" cy="24991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E3DD4E-E4EA-A9CD-469E-A38A4DD38E1C}"/>
              </a:ext>
            </a:extLst>
          </p:cNvPr>
          <p:cNvSpPr txBox="1"/>
          <p:nvPr/>
        </p:nvSpPr>
        <p:spPr>
          <a:xfrm>
            <a:off x="1718268" y="6599576"/>
            <a:ext cx="3928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Fig: Vegetation in the map 10 years later</a:t>
            </a:r>
          </a:p>
        </p:txBody>
      </p:sp>
    </p:spTree>
    <p:extLst>
      <p:ext uri="{BB962C8B-B14F-4D97-AF65-F5344CB8AC3E}">
        <p14:creationId xmlns:p14="http://schemas.microsoft.com/office/powerpoint/2010/main" val="233581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60628-8154-D8E4-B91E-CA7AD8AC4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8">
            <a:extLst>
              <a:ext uri="{FF2B5EF4-FFF2-40B4-BE49-F238E27FC236}">
                <a16:creationId xmlns:a16="http://schemas.microsoft.com/office/drawing/2014/main" id="{DC0CB077-7ED8-525A-6218-B2AA3A0A1974}"/>
              </a:ext>
            </a:extLst>
          </p:cNvPr>
          <p:cNvSpPr txBox="1">
            <a:spLocks/>
          </p:cNvSpPr>
          <p:nvPr/>
        </p:nvSpPr>
        <p:spPr>
          <a:xfrm>
            <a:off x="1" y="237069"/>
            <a:ext cx="11947490" cy="43911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784316" marR="3258" indent="-776579" algn="ctr">
              <a:spcBef>
                <a:spcPts val="64"/>
              </a:spcBef>
            </a:pPr>
            <a:r>
              <a:rPr lang="en-US" sz="2800" spc="-3" dirty="0">
                <a:solidFill>
                  <a:schemeClr val="accent6"/>
                </a:solidFill>
                <a:latin typeface="Source Sans Pro"/>
                <a:cs typeface="Source Sans Pro"/>
              </a:rPr>
              <a:t>Green After the Flames :</a:t>
            </a:r>
            <a:r>
              <a:rPr lang="en-US" sz="2800" i="1" spc="-3" dirty="0">
                <a:solidFill>
                  <a:schemeClr val="accent6"/>
                </a:solidFill>
                <a:latin typeface="Source Sans Pro"/>
                <a:cs typeface="Source Sans Pro"/>
              </a:rPr>
              <a:t> </a:t>
            </a:r>
            <a:r>
              <a:rPr lang="en-US" sz="2800" i="1" spc="-3" dirty="0">
                <a:solidFill>
                  <a:schemeClr val="tx2">
                    <a:lumMod val="50000"/>
                    <a:lumOff val="50000"/>
                  </a:schemeClr>
                </a:solidFill>
                <a:latin typeface="Source Sans Pro"/>
                <a:cs typeface="Source Sans Pro"/>
              </a:rPr>
              <a:t>How the Planet Recovers</a:t>
            </a:r>
            <a:endParaRPr lang="cs-CZ" sz="2800" i="1" dirty="0">
              <a:solidFill>
                <a:schemeClr val="tx2">
                  <a:lumMod val="50000"/>
                  <a:lumOff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04AF3AF7-E3E3-82CA-5696-910C99DA048E}"/>
              </a:ext>
            </a:extLst>
          </p:cNvPr>
          <p:cNvSpPr/>
          <p:nvPr/>
        </p:nvSpPr>
        <p:spPr>
          <a:xfrm flipV="1">
            <a:off x="2251631" y="343338"/>
            <a:ext cx="7760392" cy="378144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sz="1154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1013D-2527-B07C-CC1C-59395F0EE29E}"/>
              </a:ext>
            </a:extLst>
          </p:cNvPr>
          <p:cNvSpPr txBox="1"/>
          <p:nvPr/>
        </p:nvSpPr>
        <p:spPr>
          <a:xfrm>
            <a:off x="934497" y="1088887"/>
            <a:ext cx="819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	DEMO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4B8366-D1F2-7473-59E8-70CB0024423F}"/>
              </a:ext>
            </a:extLst>
          </p:cNvPr>
          <p:cNvSpPr txBox="1">
            <a:spLocks/>
          </p:cNvSpPr>
          <p:nvPr/>
        </p:nvSpPr>
        <p:spPr>
          <a:xfrm>
            <a:off x="-503577" y="219303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Fire Radius Recording">
            <a:hlinkClick r:id="" action="ppaction://media"/>
            <a:extLst>
              <a:ext uri="{FF2B5EF4-FFF2-40B4-BE49-F238E27FC236}">
                <a16:creationId xmlns:a16="http://schemas.microsoft.com/office/drawing/2014/main" id="{222B78B4-87A5-10DE-B09A-FECB543166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4230" y="1870925"/>
            <a:ext cx="3300099" cy="2295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02815-A399-DF32-0DCE-6970C4107DF2}"/>
              </a:ext>
            </a:extLst>
          </p:cNvPr>
          <p:cNvSpPr txBox="1"/>
          <p:nvPr/>
        </p:nvSpPr>
        <p:spPr>
          <a:xfrm>
            <a:off x="542147" y="4318096"/>
            <a:ext cx="29642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Video: Fire radius recording</a:t>
            </a:r>
          </a:p>
          <a:p>
            <a:endParaRPr lang="en-US" dirty="0"/>
          </a:p>
        </p:txBody>
      </p:sp>
      <p:pic>
        <p:nvPicPr>
          <p:cNvPr id="9" name="Smoke &amp; Burn Scarr Recording">
            <a:hlinkClick r:id="" action="ppaction://media"/>
            <a:extLst>
              <a:ext uri="{FF2B5EF4-FFF2-40B4-BE49-F238E27FC236}">
                <a16:creationId xmlns:a16="http://schemas.microsoft.com/office/drawing/2014/main" id="{35EFCCA1-0ABB-FAA7-4739-9118F4F2DE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63891" y="1825624"/>
            <a:ext cx="3728284" cy="2295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BED8C-A5CD-4E77-90BD-2B2CB1C9A23C}"/>
              </a:ext>
            </a:extLst>
          </p:cNvPr>
          <p:cNvSpPr txBox="1"/>
          <p:nvPr/>
        </p:nvSpPr>
        <p:spPr>
          <a:xfrm>
            <a:off x="4561631" y="4272796"/>
            <a:ext cx="29642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Video: Smoke &amp; burns scars</a:t>
            </a:r>
          </a:p>
          <a:p>
            <a:endParaRPr lang="en-US" dirty="0"/>
          </a:p>
        </p:txBody>
      </p:sp>
      <p:pic>
        <p:nvPicPr>
          <p:cNvPr id="11" name="Vegetation Timelapse Before and After Yea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55A66CB-D83D-9F16-09BB-4F12806A7C3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38358" y="1780324"/>
            <a:ext cx="3611495" cy="23404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65090A-4565-D2B6-E54B-9B16686D3452}"/>
              </a:ext>
            </a:extLst>
          </p:cNvPr>
          <p:cNvSpPr txBox="1"/>
          <p:nvPr/>
        </p:nvSpPr>
        <p:spPr>
          <a:xfrm>
            <a:off x="8290823" y="4310294"/>
            <a:ext cx="29642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Video: Vegetation Timelapse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3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1"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761DF-C07E-CFA5-140A-5F059A8B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8">
            <a:extLst>
              <a:ext uri="{FF2B5EF4-FFF2-40B4-BE49-F238E27FC236}">
                <a16:creationId xmlns:a16="http://schemas.microsoft.com/office/drawing/2014/main" id="{A9B45C4A-5EC2-6CBF-900D-9C0BD2354C9F}"/>
              </a:ext>
            </a:extLst>
          </p:cNvPr>
          <p:cNvSpPr txBox="1">
            <a:spLocks/>
          </p:cNvSpPr>
          <p:nvPr/>
        </p:nvSpPr>
        <p:spPr>
          <a:xfrm>
            <a:off x="1" y="237069"/>
            <a:ext cx="11947490" cy="43911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784316" marR="3258" indent="-776579" algn="ctr">
              <a:spcBef>
                <a:spcPts val="64"/>
              </a:spcBef>
            </a:pPr>
            <a:r>
              <a:rPr lang="en-US" sz="2800" spc="-3" dirty="0">
                <a:solidFill>
                  <a:schemeClr val="accent6"/>
                </a:solidFill>
                <a:latin typeface="Source Sans Pro"/>
                <a:cs typeface="Source Sans Pro"/>
              </a:rPr>
              <a:t>Green After the Flames :</a:t>
            </a:r>
            <a:r>
              <a:rPr lang="en-US" sz="2800" i="1" spc="-3" dirty="0">
                <a:solidFill>
                  <a:schemeClr val="accent6"/>
                </a:solidFill>
                <a:latin typeface="Source Sans Pro"/>
                <a:cs typeface="Source Sans Pro"/>
              </a:rPr>
              <a:t> </a:t>
            </a:r>
            <a:r>
              <a:rPr lang="en-US" sz="2800" i="1" spc="-3" dirty="0">
                <a:solidFill>
                  <a:schemeClr val="tx2">
                    <a:lumMod val="50000"/>
                    <a:lumOff val="50000"/>
                  </a:schemeClr>
                </a:solidFill>
                <a:latin typeface="Source Sans Pro"/>
                <a:cs typeface="Source Sans Pro"/>
              </a:rPr>
              <a:t>How the Planet Recovers</a:t>
            </a:r>
            <a:endParaRPr lang="cs-CZ" sz="2800" i="1" dirty="0">
              <a:solidFill>
                <a:schemeClr val="tx2">
                  <a:lumMod val="50000"/>
                  <a:lumOff val="50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5E6632AD-6F63-9E0E-D5E5-7B9990320597}"/>
              </a:ext>
            </a:extLst>
          </p:cNvPr>
          <p:cNvSpPr/>
          <p:nvPr/>
        </p:nvSpPr>
        <p:spPr>
          <a:xfrm flipV="1">
            <a:off x="2251631" y="343338"/>
            <a:ext cx="7760392" cy="378144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sz="1154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09C8F-49EE-EA98-6206-FC968F05D335}"/>
              </a:ext>
            </a:extLst>
          </p:cNvPr>
          <p:cNvSpPr txBox="1"/>
          <p:nvPr/>
        </p:nvSpPr>
        <p:spPr>
          <a:xfrm>
            <a:off x="638075" y="1222128"/>
            <a:ext cx="10671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Roadmap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733648-36D7-CD17-B556-D7A25DA7A46C}"/>
              </a:ext>
            </a:extLst>
          </p:cNvPr>
          <p:cNvSpPr txBox="1">
            <a:spLocks/>
          </p:cNvSpPr>
          <p:nvPr/>
        </p:nvSpPr>
        <p:spPr>
          <a:xfrm>
            <a:off x="364258" y="3358661"/>
            <a:ext cx="10515600" cy="4391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Host via server: Make the workflow accessible online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Web frameworks: Canvas + Flask for interactive visualizations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Expand data: Integrate longer date ranges for trend analysis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FA3A5-C976-FF15-A2BF-5614CC5D8C34}"/>
              </a:ext>
            </a:extLst>
          </p:cNvPr>
          <p:cNvSpPr txBox="1"/>
          <p:nvPr/>
        </p:nvSpPr>
        <p:spPr>
          <a:xfrm>
            <a:off x="8430572" y="4928246"/>
            <a:ext cx="2562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Fig: Integration data system</a:t>
            </a:r>
          </a:p>
        </p:txBody>
      </p:sp>
      <p:pic>
        <p:nvPicPr>
          <p:cNvPr id="9219" name="Picture 3" descr="Integration data system. System Integration technology concept in wireframe hand. Industrial and smart technology. Business and automation solutions. Vector illustration.">
            <a:extLst>
              <a:ext uri="{FF2B5EF4-FFF2-40B4-BE49-F238E27FC236}">
                <a16:creationId xmlns:a16="http://schemas.microsoft.com/office/drawing/2014/main" id="{535871A4-6221-0CC3-81B4-5D582290B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908" y="2220728"/>
            <a:ext cx="3824078" cy="252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147863-ACEF-14D2-C7D0-36B0157DCE5E}"/>
              </a:ext>
            </a:extLst>
          </p:cNvPr>
          <p:cNvSpPr txBox="1"/>
          <p:nvPr/>
        </p:nvSpPr>
        <p:spPr>
          <a:xfrm>
            <a:off x="5104563" y="5812487"/>
            <a:ext cx="358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93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241</TotalTime>
  <Words>320</Words>
  <Application>Microsoft Office PowerPoint</Application>
  <PresentationFormat>Widescreen</PresentationFormat>
  <Paragraphs>65</Paragraphs>
  <Slides>7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Ashish Khatri</dc:creator>
  <cp:lastModifiedBy>Ashish Khatri</cp:lastModifiedBy>
  <cp:revision>4</cp:revision>
  <dcterms:created xsi:type="dcterms:W3CDTF">2025-10-05T16:02:34Z</dcterms:created>
  <dcterms:modified xsi:type="dcterms:W3CDTF">2025-10-05T20:04:17Z</dcterms:modified>
</cp:coreProperties>
</file>